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handoutMasterIdLst>
    <p:handoutMasterId r:id="rId12"/>
  </p:handoutMasterIdLst>
  <p:sldIdLst>
    <p:sldId id="257" r:id="rId5"/>
    <p:sldId id="918" r:id="rId6"/>
    <p:sldId id="924" r:id="rId7"/>
    <p:sldId id="925" r:id="rId8"/>
    <p:sldId id="926" r:id="rId9"/>
    <p:sldId id="97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96"/>
    <a:srgbClr val="8C857B"/>
    <a:srgbClr val="0536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68" autoAdjust="0"/>
    <p:restoredTop sz="86458" autoAdjust="0"/>
  </p:normalViewPr>
  <p:slideViewPr>
    <p:cSldViewPr snapToGrid="0" snapToObjects="1">
      <p:cViewPr varScale="1">
        <p:scale>
          <a:sx n="96" d="100"/>
          <a:sy n="96" d="100"/>
        </p:scale>
        <p:origin x="163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a Warmka" userId="41cb2e17-4f4c-4325-b706-2e475f0c8b6f" providerId="ADAL" clId="{6656AE1A-DCC0-4FA7-BDE4-A9B1BD90079D}"/>
    <pc:docChg chg="custSel modSld">
      <pc:chgData name="Kristina Warmka" userId="41cb2e17-4f4c-4325-b706-2e475f0c8b6f" providerId="ADAL" clId="{6656AE1A-DCC0-4FA7-BDE4-A9B1BD90079D}" dt="2023-10-31T15:10:16.904" v="114" actId="14100"/>
      <pc:docMkLst>
        <pc:docMk/>
      </pc:docMkLst>
      <pc:sldChg chg="addSp delSp modSp mod">
        <pc:chgData name="Kristina Warmka" userId="41cb2e17-4f4c-4325-b706-2e475f0c8b6f" providerId="ADAL" clId="{6656AE1A-DCC0-4FA7-BDE4-A9B1BD90079D}" dt="2023-10-31T15:10:16.904" v="114" actId="14100"/>
        <pc:sldMkLst>
          <pc:docMk/>
          <pc:sldMk cId="3030823822" sldId="926"/>
        </pc:sldMkLst>
        <pc:spChg chg="mod">
          <ac:chgData name="Kristina Warmka" userId="41cb2e17-4f4c-4325-b706-2e475f0c8b6f" providerId="ADAL" clId="{6656AE1A-DCC0-4FA7-BDE4-A9B1BD90079D}" dt="2023-10-31T15:10:16.904" v="114" actId="14100"/>
          <ac:spMkLst>
            <pc:docMk/>
            <pc:sldMk cId="3030823822" sldId="926"/>
            <ac:spMk id="8" creationId="{3A75247F-E90C-8075-F8C7-16E7A2E55301}"/>
          </ac:spMkLst>
        </pc:spChg>
        <pc:picChg chg="add mod">
          <ac:chgData name="Kristina Warmka" userId="41cb2e17-4f4c-4325-b706-2e475f0c8b6f" providerId="ADAL" clId="{6656AE1A-DCC0-4FA7-BDE4-A9B1BD90079D}" dt="2023-10-31T15:10:09.823" v="113" actId="1076"/>
          <ac:picMkLst>
            <pc:docMk/>
            <pc:sldMk cId="3030823822" sldId="926"/>
            <ac:picMk id="4" creationId="{9708E5ED-999A-70A5-2181-C2007DFB2580}"/>
          </ac:picMkLst>
        </pc:picChg>
        <pc:picChg chg="del">
          <ac:chgData name="Kristina Warmka" userId="41cb2e17-4f4c-4325-b706-2e475f0c8b6f" providerId="ADAL" clId="{6656AE1A-DCC0-4FA7-BDE4-A9B1BD90079D}" dt="2023-10-31T14:18:33.167" v="22" actId="21"/>
          <ac:picMkLst>
            <pc:docMk/>
            <pc:sldMk cId="3030823822" sldId="926"/>
            <ac:picMk id="7" creationId="{6D75B0B8-7C65-61BD-D056-4C99D87BC41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99A044-F6E6-D74D-9351-D337799D850E}" type="datetimeFigureOut">
              <a:rPr lang="en-US" smtClean="0"/>
              <a:t>10/31/2023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E510E5-CADC-944C-919C-79DD26271ADE}" type="slidenum">
              <a:rPr lang="en-US" smtClean="0"/>
              <a:t>‹#›</a:t>
            </a:fld>
            <a:endParaRPr lang="en-US" dirty="0"/>
          </a:p>
        </p:txBody>
      </p:sp>
    </p:spTree>
    <p:extLst>
      <p:ext uri="{BB962C8B-B14F-4D97-AF65-F5344CB8AC3E}">
        <p14:creationId xmlns:p14="http://schemas.microsoft.com/office/powerpoint/2010/main" val="14662959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17D500-1B34-6041-977A-9C67A8D2D682}" type="datetimeFigureOut">
              <a:rPr lang="en-US" smtClean="0"/>
              <a:t>10/31/2023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CF8EED-4B2A-5D4E-BEAD-E29F5372DC76}" type="slidenum">
              <a:rPr lang="en-US" smtClean="0"/>
              <a:t>‹#›</a:t>
            </a:fld>
            <a:endParaRPr lang="en-US" dirty="0"/>
          </a:p>
        </p:txBody>
      </p:sp>
    </p:spTree>
    <p:extLst>
      <p:ext uri="{BB962C8B-B14F-4D97-AF65-F5344CB8AC3E}">
        <p14:creationId xmlns:p14="http://schemas.microsoft.com/office/powerpoint/2010/main" val="10542572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0557ceb2c_0_1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d0557ceb2c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CF8EED-4B2A-5D4E-BEAD-E29F5372DC76}" type="slidenum">
              <a:rPr lang="en-US" smtClean="0"/>
              <a:t>2</a:t>
            </a:fld>
            <a:endParaRPr lang="en-US" dirty="0"/>
          </a:p>
        </p:txBody>
      </p:sp>
    </p:spTree>
    <p:extLst>
      <p:ext uri="{BB962C8B-B14F-4D97-AF65-F5344CB8AC3E}">
        <p14:creationId xmlns:p14="http://schemas.microsoft.com/office/powerpoint/2010/main" val="27245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CF8EED-4B2A-5D4E-BEAD-E29F5372DC76}" type="slidenum">
              <a:rPr lang="en-US" smtClean="0"/>
              <a:t>3</a:t>
            </a:fld>
            <a:endParaRPr lang="en-US" dirty="0"/>
          </a:p>
        </p:txBody>
      </p:sp>
    </p:spTree>
    <p:extLst>
      <p:ext uri="{BB962C8B-B14F-4D97-AF65-F5344CB8AC3E}">
        <p14:creationId xmlns:p14="http://schemas.microsoft.com/office/powerpoint/2010/main" val="2002981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CF8EED-4B2A-5D4E-BEAD-E29F5372DC76}" type="slidenum">
              <a:rPr lang="en-US" smtClean="0"/>
              <a:t>4</a:t>
            </a:fld>
            <a:endParaRPr lang="en-US" dirty="0"/>
          </a:p>
        </p:txBody>
      </p:sp>
    </p:spTree>
    <p:extLst>
      <p:ext uri="{BB962C8B-B14F-4D97-AF65-F5344CB8AC3E}">
        <p14:creationId xmlns:p14="http://schemas.microsoft.com/office/powerpoint/2010/main" val="19662841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7CF8EED-4B2A-5D4E-BEAD-E29F5372DC76}" type="slidenum">
              <a:rPr lang="en-US" smtClean="0"/>
              <a:t>5</a:t>
            </a:fld>
            <a:endParaRPr lang="en-US" dirty="0"/>
          </a:p>
        </p:txBody>
      </p:sp>
    </p:spTree>
    <p:extLst>
      <p:ext uri="{BB962C8B-B14F-4D97-AF65-F5344CB8AC3E}">
        <p14:creationId xmlns:p14="http://schemas.microsoft.com/office/powerpoint/2010/main" val="35623362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235903F0-BCF6-E242-8769-D1463E1E35F0}"/>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722313" y="1738350"/>
            <a:ext cx="4769450" cy="1916962"/>
          </a:xfrm>
        </p:spPr>
        <p:txBody>
          <a:bodyPr anchor="t"/>
          <a:lstStyle>
            <a:lvl1pPr algn="l">
              <a:defRPr sz="4000" b="0" i="0" cap="none"/>
            </a:lvl1pPr>
          </a:lstStyle>
          <a:p>
            <a:r>
              <a:rPr lang="en-US" dirty="0"/>
              <a:t>Click to edit Master title style</a:t>
            </a:r>
          </a:p>
        </p:txBody>
      </p:sp>
      <p:sp>
        <p:nvSpPr>
          <p:cNvPr id="3" name="Text Placeholder 2"/>
          <p:cNvSpPr>
            <a:spLocks noGrp="1"/>
          </p:cNvSpPr>
          <p:nvPr>
            <p:ph type="body" idx="1"/>
          </p:nvPr>
        </p:nvSpPr>
        <p:spPr>
          <a:xfrm>
            <a:off x="722313" y="3910636"/>
            <a:ext cx="7772400" cy="1500187"/>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3E8EB013-06AC-DA4A-BF9E-C3925F410946}" type="datetime1">
              <a:rPr lang="en-US" smtClean="0"/>
              <a:t>10/31/2023</a:t>
            </a:fld>
            <a:endParaRPr lang="en-US" dirty="0"/>
          </a:p>
        </p:txBody>
      </p:sp>
      <p:sp>
        <p:nvSpPr>
          <p:cNvPr id="5" name="Footer Placeholder 4"/>
          <p:cNvSpPr>
            <a:spLocks noGrp="1"/>
          </p:cNvSpPr>
          <p:nvPr>
            <p:ph type="ftr" sz="quarter" idx="11"/>
          </p:nvPr>
        </p:nvSpPr>
        <p:spPr/>
        <p:txBody>
          <a:bodyPr/>
          <a:lstStyle/>
          <a:p>
            <a:r>
              <a:rPr lang="en-US" dirty="0"/>
              <a:t>© 2020 ACA International.</a:t>
            </a:r>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92322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F5BBBC-39AF-EC4E-B023-93409359AEF8}" type="datetime1">
              <a:rPr lang="en-US" smtClean="0"/>
              <a:t>10/31/2023</a:t>
            </a:fld>
            <a:endParaRPr lang="en-US" dirty="0"/>
          </a:p>
        </p:txBody>
      </p:sp>
      <p:sp>
        <p:nvSpPr>
          <p:cNvPr id="5" name="Footer Placeholder 4"/>
          <p:cNvSpPr>
            <a:spLocks noGrp="1"/>
          </p:cNvSpPr>
          <p:nvPr>
            <p:ph type="ftr" sz="quarter" idx="11"/>
          </p:nvPr>
        </p:nvSpPr>
        <p:spPr/>
        <p:txBody>
          <a:bodyPr/>
          <a:lstStyle/>
          <a:p>
            <a:r>
              <a:rPr lang="en-US" dirty="0"/>
              <a:t>© 2020 ACA International.</a:t>
            </a:r>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335727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C0BC0D-4F03-894D-8D5D-103C60BAB664}" type="datetime1">
              <a:rPr lang="en-US" smtClean="0"/>
              <a:t>10/31/2023</a:t>
            </a:fld>
            <a:endParaRPr lang="en-US" dirty="0"/>
          </a:p>
        </p:txBody>
      </p:sp>
      <p:sp>
        <p:nvSpPr>
          <p:cNvPr id="5" name="Footer Placeholder 4"/>
          <p:cNvSpPr>
            <a:spLocks noGrp="1"/>
          </p:cNvSpPr>
          <p:nvPr>
            <p:ph type="ftr" sz="quarter" idx="11"/>
          </p:nvPr>
        </p:nvSpPr>
        <p:spPr/>
        <p:txBody>
          <a:bodyPr/>
          <a:lstStyle/>
          <a:p>
            <a:r>
              <a:rPr lang="en-US" dirty="0"/>
              <a:t>© 2020 ACA International.</a:t>
            </a:r>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3985389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Title, Subtitle ">
    <p:spTree>
      <p:nvGrpSpPr>
        <p:cNvPr id="1" name=""/>
        <p:cNvGrpSpPr/>
        <p:nvPr/>
      </p:nvGrpSpPr>
      <p:grpSpPr>
        <a:xfrm>
          <a:off x="0" y="0"/>
          <a:ext cx="0" cy="0"/>
          <a:chOff x="0" y="0"/>
          <a:chExt cx="0" cy="0"/>
        </a:xfrm>
      </p:grpSpPr>
      <p:sp>
        <p:nvSpPr>
          <p:cNvPr id="10" name="Entity Name Placeholder"/>
          <p:cNvSpPr>
            <a:spLocks noGrp="1"/>
          </p:cNvSpPr>
          <p:nvPr>
            <p:ph type="ftr" sz="quarter" idx="3"/>
          </p:nvPr>
        </p:nvSpPr>
        <p:spPr>
          <a:xfrm>
            <a:off x="5765041" y="6449387"/>
            <a:ext cx="2895600" cy="288000"/>
          </a:xfrm>
          <a:prstGeom prst="rect">
            <a:avLst/>
          </a:prstGeom>
        </p:spPr>
        <p:txBody>
          <a:bodyPr vert="horz" lIns="0" tIns="45720" rIns="0" bIns="45720" rtlCol="0" anchor="ctr"/>
          <a:lstStyle>
            <a:lvl1pPr algn="ctr">
              <a:defRPr sz="800">
                <a:solidFill>
                  <a:schemeClr val="accent1"/>
                </a:solidFill>
                <a:latin typeface="Calibri" panose="020F0502020204030204" pitchFamily="34" charset="0"/>
              </a:defRPr>
            </a:lvl1pPr>
          </a:lstStyle>
          <a:p>
            <a:pPr algn="r"/>
            <a:r>
              <a:rPr lang="de-DE" dirty="0"/>
              <a:t>Hogan Lovells</a:t>
            </a:r>
          </a:p>
        </p:txBody>
      </p:sp>
      <p:sp>
        <p:nvSpPr>
          <p:cNvPr id="9" name="Slide Number"/>
          <p:cNvSpPr>
            <a:spLocks noGrp="1"/>
          </p:cNvSpPr>
          <p:nvPr>
            <p:ph type="sldNum" sz="quarter" idx="4"/>
          </p:nvPr>
        </p:nvSpPr>
        <p:spPr>
          <a:xfrm>
            <a:off x="8676542" y="6482519"/>
            <a:ext cx="305532" cy="215444"/>
          </a:xfrm>
          <a:prstGeom prst="rect">
            <a:avLst/>
          </a:prstGeom>
        </p:spPr>
        <p:txBody>
          <a:bodyPr vert="horz" wrap="none" lIns="0" tIns="45720" rIns="91440" bIns="45720" rtlCol="0" anchor="ctr">
            <a:spAutoFit/>
          </a:bodyPr>
          <a:lstStyle>
            <a:lvl1pPr algn="r">
              <a:defRPr sz="800">
                <a:solidFill>
                  <a:schemeClr val="accent1"/>
                </a:solidFill>
                <a:latin typeface="Calibri" panose="020F0502020204030204" pitchFamily="34" charset="0"/>
              </a:defRPr>
            </a:lvl1pPr>
          </a:lstStyle>
          <a:p>
            <a:r>
              <a:rPr lang="en-GB" dirty="0"/>
              <a:t>|  </a:t>
            </a:r>
            <a:fld id="{6967D197-2218-4700-B211-63EF06F51A7E}" type="slidenum">
              <a:rPr lang="en-GB" smtClean="0"/>
              <a:t>‹#›</a:t>
            </a:fld>
            <a:endParaRPr lang="en-GB" dirty="0"/>
          </a:p>
        </p:txBody>
      </p:sp>
      <p:cxnSp>
        <p:nvCxnSpPr>
          <p:cNvPr id="8" name="Line under Title"/>
          <p:cNvCxnSpPr/>
          <p:nvPr userDrawn="1"/>
        </p:nvCxnSpPr>
        <p:spPr>
          <a:xfrm flipH="1">
            <a:off x="288000" y="980303"/>
            <a:ext cx="8568000" cy="0"/>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Content"/>
          <p:cNvSpPr>
            <a:spLocks noGrp="1"/>
          </p:cNvSpPr>
          <p:nvPr>
            <p:ph sz="quarter" idx="12"/>
          </p:nvPr>
        </p:nvSpPr>
        <p:spPr>
          <a:xfrm>
            <a:off x="288000" y="1795201"/>
            <a:ext cx="8568000" cy="46410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Subtitle"/>
          <p:cNvSpPr>
            <a:spLocks noGrp="1"/>
          </p:cNvSpPr>
          <p:nvPr>
            <p:ph type="body" sz="quarter" idx="13"/>
          </p:nvPr>
        </p:nvSpPr>
        <p:spPr>
          <a:xfrm>
            <a:off x="287339" y="980017"/>
            <a:ext cx="8569325" cy="595200"/>
          </a:xfrm>
        </p:spPr>
        <p:txBody>
          <a:bodyPr>
            <a:normAutofit/>
          </a:bodyPr>
          <a:lstStyle>
            <a:lvl1pPr marL="0" indent="0">
              <a:buNone/>
              <a:defRPr sz="2400">
                <a:solidFill>
                  <a:schemeClr val="accent1"/>
                </a:solidFill>
                <a:latin typeface="+mj-lt"/>
              </a:defRPr>
            </a:lvl1pPr>
            <a:lvl2pPr marL="273050" indent="0">
              <a:buNone/>
              <a:defRPr/>
            </a:lvl2pPr>
            <a:lvl3pPr marL="544512" indent="0">
              <a:buNone/>
              <a:defRPr/>
            </a:lvl3pPr>
            <a:lvl4pPr marL="809625" indent="0">
              <a:buNone/>
              <a:defRPr/>
            </a:lvl4pPr>
            <a:lvl5pPr marL="1081087" indent="0">
              <a:buNone/>
              <a:defRPr/>
            </a:lvl5pPr>
          </a:lstStyle>
          <a:p>
            <a:pPr lvl="0"/>
            <a:r>
              <a:rPr lang="en-US"/>
              <a:t>Click to edit Master text styles</a:t>
            </a:r>
          </a:p>
        </p:txBody>
      </p:sp>
      <p:sp>
        <p:nvSpPr>
          <p:cNvPr id="2" name="Slide Title"/>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22979450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685800" y="3876261"/>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A2F454E2-EF88-3C43-A53D-BC1DBF18F9DE}" type="datetime1">
              <a:rPr lang="en-US" smtClean="0"/>
              <a:t>10/31/2023</a:t>
            </a:fld>
            <a:endParaRPr lang="en-US" dirty="0"/>
          </a:p>
        </p:txBody>
      </p:sp>
      <p:sp>
        <p:nvSpPr>
          <p:cNvPr id="5" name="Footer Placeholder 4"/>
          <p:cNvSpPr>
            <a:spLocks noGrp="1"/>
          </p:cNvSpPr>
          <p:nvPr>
            <p:ph type="ftr" sz="quarter" idx="11"/>
          </p:nvPr>
        </p:nvSpPr>
        <p:spPr/>
        <p:txBody>
          <a:bodyPr/>
          <a:lstStyle/>
          <a:p>
            <a:r>
              <a:rPr lang="en-US" dirty="0"/>
              <a:t>© 2020 ACA International.</a:t>
            </a:r>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2029510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A6981C-43E0-4145-936C-50B84744C89E}" type="datetime1">
              <a:rPr lang="en-US" smtClean="0"/>
              <a:t>10/31/2023</a:t>
            </a:fld>
            <a:endParaRPr lang="en-US" dirty="0"/>
          </a:p>
        </p:txBody>
      </p:sp>
      <p:sp>
        <p:nvSpPr>
          <p:cNvPr id="5" name="Footer Placeholder 4"/>
          <p:cNvSpPr>
            <a:spLocks noGrp="1"/>
          </p:cNvSpPr>
          <p:nvPr>
            <p:ph type="ftr" sz="quarter" idx="11"/>
          </p:nvPr>
        </p:nvSpPr>
        <p:spPr/>
        <p:txBody>
          <a:bodyPr/>
          <a:lstStyle/>
          <a:p>
            <a:r>
              <a:rPr lang="en-US" dirty="0"/>
              <a:t>© 2020 ACA International.</a:t>
            </a:r>
          </a:p>
        </p:txBody>
      </p:sp>
      <p:sp>
        <p:nvSpPr>
          <p:cNvPr id="6" name="Slide Number Placeholder 5"/>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121065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B20683-B9B9-8E45-8FD0-17FB4E4A6C2F}" type="datetime1">
              <a:rPr lang="en-US" smtClean="0"/>
              <a:t>10/31/2023</a:t>
            </a:fld>
            <a:endParaRPr lang="en-US" dirty="0"/>
          </a:p>
        </p:txBody>
      </p:sp>
      <p:sp>
        <p:nvSpPr>
          <p:cNvPr id="6" name="Footer Placeholder 5"/>
          <p:cNvSpPr>
            <a:spLocks noGrp="1"/>
          </p:cNvSpPr>
          <p:nvPr>
            <p:ph type="ftr" sz="quarter" idx="11"/>
          </p:nvPr>
        </p:nvSpPr>
        <p:spPr/>
        <p:txBody>
          <a:bodyPr/>
          <a:lstStyle/>
          <a:p>
            <a:r>
              <a:rPr lang="en-US" dirty="0"/>
              <a:t>© 2020 ACA International.</a:t>
            </a:r>
          </a:p>
        </p:txBody>
      </p:sp>
      <p:sp>
        <p:nvSpPr>
          <p:cNvPr id="7" name="Slide Number Placeholder 6"/>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108380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0BFC4E-933F-E94F-83E9-52D5724473A9}" type="datetime1">
              <a:rPr lang="en-US" smtClean="0"/>
              <a:t>10/31/2023</a:t>
            </a:fld>
            <a:endParaRPr lang="en-US" dirty="0"/>
          </a:p>
        </p:txBody>
      </p:sp>
      <p:sp>
        <p:nvSpPr>
          <p:cNvPr id="8" name="Footer Placeholder 7"/>
          <p:cNvSpPr>
            <a:spLocks noGrp="1"/>
          </p:cNvSpPr>
          <p:nvPr>
            <p:ph type="ftr" sz="quarter" idx="11"/>
          </p:nvPr>
        </p:nvSpPr>
        <p:spPr/>
        <p:txBody>
          <a:bodyPr/>
          <a:lstStyle/>
          <a:p>
            <a:r>
              <a:rPr lang="en-US" dirty="0"/>
              <a:t>© 2020 ACA International.</a:t>
            </a:r>
          </a:p>
        </p:txBody>
      </p:sp>
      <p:sp>
        <p:nvSpPr>
          <p:cNvPr id="9" name="Slide Number Placeholder 8"/>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2637410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E7DD8F-16F6-C24D-839E-73EEB521A07D}" type="datetime1">
              <a:rPr lang="en-US" smtClean="0"/>
              <a:t>10/31/2023</a:t>
            </a:fld>
            <a:endParaRPr lang="en-US" dirty="0"/>
          </a:p>
        </p:txBody>
      </p:sp>
      <p:sp>
        <p:nvSpPr>
          <p:cNvPr id="4" name="Footer Placeholder 3"/>
          <p:cNvSpPr>
            <a:spLocks noGrp="1"/>
          </p:cNvSpPr>
          <p:nvPr>
            <p:ph type="ftr" sz="quarter" idx="11"/>
          </p:nvPr>
        </p:nvSpPr>
        <p:spPr/>
        <p:txBody>
          <a:bodyPr/>
          <a:lstStyle/>
          <a:p>
            <a:r>
              <a:rPr lang="en-US" dirty="0"/>
              <a:t>© 2020 ACA International.</a:t>
            </a:r>
          </a:p>
        </p:txBody>
      </p:sp>
      <p:sp>
        <p:nvSpPr>
          <p:cNvPr id="5" name="Slide Number Placeholder 4"/>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3857548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273621-9DE3-134D-A45D-B3960C1CC3AF}" type="datetime1">
              <a:rPr lang="en-US" smtClean="0"/>
              <a:t>10/31/2023</a:t>
            </a:fld>
            <a:endParaRPr lang="en-US" dirty="0"/>
          </a:p>
        </p:txBody>
      </p:sp>
      <p:sp>
        <p:nvSpPr>
          <p:cNvPr id="3" name="Footer Placeholder 2"/>
          <p:cNvSpPr>
            <a:spLocks noGrp="1"/>
          </p:cNvSpPr>
          <p:nvPr>
            <p:ph type="ftr" sz="quarter" idx="11"/>
          </p:nvPr>
        </p:nvSpPr>
        <p:spPr/>
        <p:txBody>
          <a:bodyPr/>
          <a:lstStyle/>
          <a:p>
            <a:r>
              <a:rPr lang="en-US" dirty="0"/>
              <a:t>© 2020 ACA International.</a:t>
            </a:r>
          </a:p>
        </p:txBody>
      </p:sp>
      <p:sp>
        <p:nvSpPr>
          <p:cNvPr id="4" name="Slide Number Placeholder 3"/>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424949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63176C8-68F9-B44B-AFAF-E32FCABE687B}" type="datetime1">
              <a:rPr lang="en-US" smtClean="0"/>
              <a:t>10/31/2023</a:t>
            </a:fld>
            <a:endParaRPr lang="en-US" dirty="0"/>
          </a:p>
        </p:txBody>
      </p:sp>
      <p:sp>
        <p:nvSpPr>
          <p:cNvPr id="6" name="Footer Placeholder 5"/>
          <p:cNvSpPr>
            <a:spLocks noGrp="1"/>
          </p:cNvSpPr>
          <p:nvPr>
            <p:ph type="ftr" sz="quarter" idx="11"/>
          </p:nvPr>
        </p:nvSpPr>
        <p:spPr/>
        <p:txBody>
          <a:bodyPr/>
          <a:lstStyle/>
          <a:p>
            <a:r>
              <a:rPr lang="en-US" dirty="0"/>
              <a:t>© 2020 ACA International.</a:t>
            </a:r>
          </a:p>
        </p:txBody>
      </p:sp>
      <p:sp>
        <p:nvSpPr>
          <p:cNvPr id="7" name="Slide Number Placeholder 6"/>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274946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B93824-4FD1-9C4B-BDF9-E16E3E14EA1C}" type="datetime1">
              <a:rPr lang="en-US" smtClean="0"/>
              <a:t>10/31/2023</a:t>
            </a:fld>
            <a:endParaRPr lang="en-US" dirty="0"/>
          </a:p>
        </p:txBody>
      </p:sp>
      <p:sp>
        <p:nvSpPr>
          <p:cNvPr id="6" name="Footer Placeholder 5"/>
          <p:cNvSpPr>
            <a:spLocks noGrp="1"/>
          </p:cNvSpPr>
          <p:nvPr>
            <p:ph type="ftr" sz="quarter" idx="11"/>
          </p:nvPr>
        </p:nvSpPr>
        <p:spPr/>
        <p:txBody>
          <a:bodyPr/>
          <a:lstStyle/>
          <a:p>
            <a:r>
              <a:rPr lang="en-US" dirty="0"/>
              <a:t>© 2020 ACA International.</a:t>
            </a:r>
          </a:p>
        </p:txBody>
      </p:sp>
      <p:sp>
        <p:nvSpPr>
          <p:cNvPr id="7" name="Slide Number Placeholder 6"/>
          <p:cNvSpPr>
            <a:spLocks noGrp="1"/>
          </p:cNvSpPr>
          <p:nvPr>
            <p:ph type="sldNum" sz="quarter" idx="12"/>
          </p:nvPr>
        </p:nvSpPr>
        <p:spPr/>
        <p:txBody>
          <a:bodyPr/>
          <a:lstStyle/>
          <a:p>
            <a:fld id="{221F816F-746F-5842-B41B-DC753BE1E216}" type="slidenum">
              <a:rPr lang="en-US" smtClean="0"/>
              <a:t>‹#›</a:t>
            </a:fld>
            <a:endParaRPr lang="en-US" dirty="0"/>
          </a:p>
        </p:txBody>
      </p:sp>
    </p:spTree>
    <p:extLst>
      <p:ext uri="{BB962C8B-B14F-4D97-AF65-F5344CB8AC3E}">
        <p14:creationId xmlns:p14="http://schemas.microsoft.com/office/powerpoint/2010/main" val="294124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7F9B389E-E553-D242-8105-1108A17B33EE}"/>
              </a:ext>
            </a:extLst>
          </p:cNvPr>
          <p:cNvPicPr>
            <a:picLocks noChangeAspect="1"/>
          </p:cNvPicPr>
          <p:nvPr userDrawn="1"/>
        </p:nvPicPr>
        <p:blipFill>
          <a:blip r:embed="rId14"/>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52258" y="637167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C6B81-B612-0148-A155-6E2EA71106DC}" type="datetime1">
              <a:rPr lang="en-US" smtClean="0"/>
              <a:t>10/31/2023</a:t>
            </a:fld>
            <a:endParaRPr lang="en-US" dirty="0"/>
          </a:p>
        </p:txBody>
      </p:sp>
      <p:sp>
        <p:nvSpPr>
          <p:cNvPr id="5" name="Footer Placeholder 4"/>
          <p:cNvSpPr>
            <a:spLocks noGrp="1"/>
          </p:cNvSpPr>
          <p:nvPr>
            <p:ph type="ftr" sz="quarter" idx="3"/>
          </p:nvPr>
        </p:nvSpPr>
        <p:spPr>
          <a:xfrm>
            <a:off x="457200" y="6545132"/>
            <a:ext cx="2895600" cy="365125"/>
          </a:xfrm>
          <a:prstGeom prst="rect">
            <a:avLst/>
          </a:prstGeom>
        </p:spPr>
        <p:txBody>
          <a:bodyPr vert="horz" lIns="91440" tIns="45720" rIns="91440" bIns="45720" rtlCol="0" anchor="ctr"/>
          <a:lstStyle>
            <a:lvl1pPr algn="l">
              <a:defRPr sz="1000">
                <a:solidFill>
                  <a:schemeClr val="bg1"/>
                </a:solidFill>
              </a:defRPr>
            </a:lvl1pPr>
          </a:lstStyle>
          <a:p>
            <a:r>
              <a:rPr lang="en-US" dirty="0"/>
              <a:t>© 2020 ACA International.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1F816F-746F-5842-B41B-DC753BE1E216}" type="slidenum">
              <a:rPr lang="en-US" smtClean="0"/>
              <a:t>‹#›</a:t>
            </a:fld>
            <a:endParaRPr lang="en-US" dirty="0"/>
          </a:p>
        </p:txBody>
      </p:sp>
      <p:pic>
        <p:nvPicPr>
          <p:cNvPr id="8" name="Picture 7" descr="Graphical user interface&#10;&#10;Description automatically generated with medium confidence">
            <a:extLst>
              <a:ext uri="{FF2B5EF4-FFF2-40B4-BE49-F238E27FC236}">
                <a16:creationId xmlns:a16="http://schemas.microsoft.com/office/drawing/2014/main" id="{AECDD1A4-2EC5-0C4E-AD60-B108B157F79D}"/>
              </a:ext>
            </a:extLst>
          </p:cNvPr>
          <p:cNvPicPr>
            <a:picLocks noChangeAspect="1"/>
          </p:cNvPicPr>
          <p:nvPr userDrawn="1"/>
        </p:nvPicPr>
        <p:blipFill>
          <a:blip r:embed="rId15"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308785661"/>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dt="0"/>
  <p:txStyles>
    <p:titleStyle>
      <a:lvl1pPr algn="l" defTabSz="457200" rtl="0" eaLnBrk="1" latinLnBrk="0" hangingPunct="1">
        <a:spcBef>
          <a:spcPct val="0"/>
        </a:spcBef>
        <a:buNone/>
        <a:defRPr sz="4400" kern="1200">
          <a:solidFill>
            <a:srgbClr val="007096"/>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8C857B"/>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8C857B"/>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8C857B"/>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8C857B"/>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8C857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sv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pic>
        <p:nvPicPr>
          <p:cNvPr id="4" name="Picture 3" descr="A red text on a white background&#10;&#10;Description automatically generated">
            <a:extLst>
              <a:ext uri="{FF2B5EF4-FFF2-40B4-BE49-F238E27FC236}">
                <a16:creationId xmlns:a16="http://schemas.microsoft.com/office/drawing/2014/main" id="{14860BAA-1565-CD64-A7BA-F2D2ECA94E3B}"/>
              </a:ext>
            </a:extLst>
          </p:cNvPr>
          <p:cNvPicPr>
            <a:picLocks noChangeAspect="1"/>
          </p:cNvPicPr>
          <p:nvPr/>
        </p:nvPicPr>
        <p:blipFill>
          <a:blip r:embed="rId3"/>
          <a:stretch>
            <a:fillRect/>
          </a:stretch>
        </p:blipFill>
        <p:spPr>
          <a:xfrm>
            <a:off x="5078608" y="3137940"/>
            <a:ext cx="2742091" cy="1654710"/>
          </a:xfrm>
          <a:prstGeom prst="rect">
            <a:avLst/>
          </a:prstGeom>
        </p:spPr>
      </p:pic>
      <p:sp>
        <p:nvSpPr>
          <p:cNvPr id="145" name="Google Shape;145;p27"/>
          <p:cNvSpPr txBox="1">
            <a:spLocks noGrp="1"/>
          </p:cNvSpPr>
          <p:nvPr>
            <p:ph type="title"/>
          </p:nvPr>
        </p:nvSpPr>
        <p:spPr>
          <a:xfrm>
            <a:off x="344403" y="5480192"/>
            <a:ext cx="8455194" cy="572700"/>
          </a:xfrm>
          <a:prstGeom prst="rect">
            <a:avLst/>
          </a:prstGeom>
        </p:spPr>
        <p:txBody>
          <a:bodyPr spcFirstLastPara="1" vert="horz" wrap="square" lIns="91425" tIns="91425" rIns="91425" bIns="91425" rtlCol="0" anchor="ctr" anchorCtr="0">
            <a:noAutofit/>
          </a:bodyPr>
          <a:lstStyle/>
          <a:p>
            <a:pPr marL="0" indent="0" algn="ctr">
              <a:spcBef>
                <a:spcPts val="600"/>
              </a:spcBef>
              <a:buFont typeface="Arial"/>
              <a:buNone/>
            </a:pPr>
            <a:r>
              <a:rPr lang="en-US" sz="3600" b="1" dirty="0">
                <a:solidFill>
                  <a:schemeClr val="tx1"/>
                </a:solidFill>
                <a:latin typeface="Poppins"/>
                <a:ea typeface="Poppins"/>
                <a:cs typeface="Poppins"/>
                <a:sym typeface="Poppins"/>
              </a:rPr>
              <a:t>Collectors Insurance Agency, Inc. </a:t>
            </a:r>
            <a:br>
              <a:rPr lang="en-US" sz="3600" b="1" dirty="0">
                <a:solidFill>
                  <a:schemeClr val="tx1"/>
                </a:solidFill>
                <a:latin typeface="Poppins"/>
                <a:ea typeface="Poppins"/>
                <a:cs typeface="Poppins"/>
                <a:sym typeface="Poppins"/>
              </a:rPr>
            </a:br>
            <a:r>
              <a:rPr lang="en-US" sz="3600" b="1" dirty="0">
                <a:solidFill>
                  <a:schemeClr val="tx1"/>
                </a:solidFill>
                <a:latin typeface="Poppins"/>
                <a:ea typeface="Poppins"/>
                <a:cs typeface="Poppins"/>
                <a:sym typeface="Poppins"/>
              </a:rPr>
              <a:t>Cyber Insurance </a:t>
            </a:r>
            <a:endParaRPr lang="en-US" sz="3600" dirty="0">
              <a:solidFill>
                <a:schemeClr val="tx1"/>
              </a:solidFill>
              <a:latin typeface="Poppins"/>
              <a:ea typeface="Poppins"/>
              <a:cs typeface="Poppins"/>
              <a:sym typeface="Poppins"/>
            </a:endParaRPr>
          </a:p>
        </p:txBody>
      </p:sp>
      <p:sp>
        <p:nvSpPr>
          <p:cNvPr id="146" name="Google Shape;146;p27"/>
          <p:cNvSpPr/>
          <p:nvPr/>
        </p:nvSpPr>
        <p:spPr>
          <a:xfrm>
            <a:off x="3254174" y="2013361"/>
            <a:ext cx="2146800" cy="2146800"/>
          </a:xfrm>
          <a:prstGeom prst="ellipse">
            <a:avLst/>
          </a:prstGeom>
          <a:solidFill>
            <a:schemeClr val="accent5"/>
          </a:solidFill>
          <a:ln>
            <a:noFill/>
          </a:ln>
        </p:spPr>
        <p:txBody>
          <a:bodyPr spcFirstLastPara="1" wrap="square" lIns="91425" tIns="91425" rIns="91425" bIns="91425" anchor="ctr" anchorCtr="0">
            <a:noAutofit/>
          </a:bodyPr>
          <a:lstStyle/>
          <a:p>
            <a:pPr algn="ctr"/>
            <a:endParaRPr sz="2400" b="1" dirty="0">
              <a:solidFill>
                <a:schemeClr val="lt1"/>
              </a:solidFill>
              <a:latin typeface="Fira Sans Extra Condensed"/>
              <a:ea typeface="Fira Sans Extra Condensed"/>
              <a:cs typeface="Fira Sans Extra Condensed"/>
              <a:sym typeface="Fira Sans Extra Condensed"/>
            </a:endParaRPr>
          </a:p>
        </p:txBody>
      </p:sp>
      <p:cxnSp>
        <p:nvCxnSpPr>
          <p:cNvPr id="147" name="Google Shape;147;p27"/>
          <p:cNvCxnSpPr>
            <a:cxnSpLocks/>
          </p:cNvCxnSpPr>
          <p:nvPr/>
        </p:nvCxnSpPr>
        <p:spPr>
          <a:xfrm rot="-5400000">
            <a:off x="2509215" y="2110346"/>
            <a:ext cx="1255500" cy="909300"/>
          </a:xfrm>
          <a:prstGeom prst="curvedConnector2">
            <a:avLst/>
          </a:prstGeom>
          <a:noFill/>
          <a:ln w="19050" cap="flat" cmpd="sng">
            <a:solidFill>
              <a:schemeClr val="accent3"/>
            </a:solidFill>
            <a:prstDash val="solid"/>
            <a:round/>
            <a:headEnd type="none" w="med" len="med"/>
            <a:tailEnd type="triangle" w="med" len="med"/>
          </a:ln>
        </p:spPr>
      </p:cxnSp>
      <p:cxnSp>
        <p:nvCxnSpPr>
          <p:cNvPr id="153" name="Google Shape;153;p27"/>
          <p:cNvCxnSpPr>
            <a:cxnSpLocks/>
          </p:cNvCxnSpPr>
          <p:nvPr/>
        </p:nvCxnSpPr>
        <p:spPr>
          <a:xfrm>
            <a:off x="5063964" y="1937136"/>
            <a:ext cx="851100" cy="1289400"/>
          </a:xfrm>
          <a:prstGeom prst="curvedConnector2">
            <a:avLst/>
          </a:prstGeom>
          <a:noFill/>
          <a:ln w="19050" cap="flat" cmpd="sng">
            <a:solidFill>
              <a:schemeClr val="accent3"/>
            </a:solidFill>
            <a:prstDash val="solid"/>
            <a:round/>
            <a:headEnd type="none" w="med" len="med"/>
            <a:tailEnd type="triangle" w="med" len="med"/>
          </a:ln>
        </p:spPr>
      </p:cxnSp>
      <p:cxnSp>
        <p:nvCxnSpPr>
          <p:cNvPr id="155" name="Google Shape;155;p27"/>
          <p:cNvCxnSpPr>
            <a:cxnSpLocks/>
          </p:cNvCxnSpPr>
          <p:nvPr/>
        </p:nvCxnSpPr>
        <p:spPr>
          <a:xfrm rot="5400000">
            <a:off x="4277308" y="3466786"/>
            <a:ext cx="600" cy="1602000"/>
          </a:xfrm>
          <a:prstGeom prst="curvedConnector3">
            <a:avLst>
              <a:gd name="adj1" fmla="val 39687500"/>
            </a:avLst>
          </a:prstGeom>
          <a:noFill/>
          <a:ln w="19050" cap="flat" cmpd="sng">
            <a:solidFill>
              <a:schemeClr val="accent3"/>
            </a:solidFill>
            <a:prstDash val="solid"/>
            <a:round/>
            <a:headEnd type="none" w="med" len="med"/>
            <a:tailEnd type="triangle" w="med" len="med"/>
          </a:ln>
        </p:spPr>
      </p:cxnSp>
      <p:pic>
        <p:nvPicPr>
          <p:cNvPr id="2" name="Picture 1" descr="A close-up of a logo&#10;&#10;Description automatically generated">
            <a:extLst>
              <a:ext uri="{FF2B5EF4-FFF2-40B4-BE49-F238E27FC236}">
                <a16:creationId xmlns:a16="http://schemas.microsoft.com/office/drawing/2014/main" id="{3C4519E4-DBBD-F197-49DD-FBFE0E3852D3}"/>
              </a:ext>
            </a:extLst>
          </p:cNvPr>
          <p:cNvPicPr>
            <a:picLocks noChangeAspect="1"/>
          </p:cNvPicPr>
          <p:nvPr/>
        </p:nvPicPr>
        <p:blipFill>
          <a:blip r:embed="rId4"/>
          <a:stretch>
            <a:fillRect/>
          </a:stretch>
        </p:blipFill>
        <p:spPr>
          <a:xfrm>
            <a:off x="1172899" y="3505472"/>
            <a:ext cx="1964066" cy="1309377"/>
          </a:xfrm>
          <a:prstGeom prst="rect">
            <a:avLst/>
          </a:prstGeom>
        </p:spPr>
      </p:pic>
      <p:pic>
        <p:nvPicPr>
          <p:cNvPr id="3" name="Picture 2" descr="A blue and black logo&#10;&#10;Description automatically generated">
            <a:extLst>
              <a:ext uri="{FF2B5EF4-FFF2-40B4-BE49-F238E27FC236}">
                <a16:creationId xmlns:a16="http://schemas.microsoft.com/office/drawing/2014/main" id="{54BB5633-F619-EBB8-F902-6FC584FDB827}"/>
              </a:ext>
            </a:extLst>
          </p:cNvPr>
          <p:cNvPicPr>
            <a:picLocks noChangeAspect="1"/>
          </p:cNvPicPr>
          <p:nvPr/>
        </p:nvPicPr>
        <p:blipFill>
          <a:blip r:embed="rId5"/>
          <a:stretch>
            <a:fillRect/>
          </a:stretch>
        </p:blipFill>
        <p:spPr>
          <a:xfrm>
            <a:off x="3491447" y="301165"/>
            <a:ext cx="1572322" cy="1528646"/>
          </a:xfrm>
          <a:prstGeom prst="rect">
            <a:avLst/>
          </a:prstGeom>
        </p:spPr>
      </p:pic>
      <p:pic>
        <p:nvPicPr>
          <p:cNvPr id="6" name="Graphic 5" descr="Excellent with solid fill">
            <a:extLst>
              <a:ext uri="{FF2B5EF4-FFF2-40B4-BE49-F238E27FC236}">
                <a16:creationId xmlns:a16="http://schemas.microsoft.com/office/drawing/2014/main" id="{6B670539-5990-F431-D93F-1F1B52264D5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870374" y="2629561"/>
            <a:ext cx="914400" cy="914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with low confidence">
            <a:extLst>
              <a:ext uri="{FF2B5EF4-FFF2-40B4-BE49-F238E27FC236}">
                <a16:creationId xmlns:a16="http://schemas.microsoft.com/office/drawing/2014/main" id="{8E780C2F-7EE0-912E-8E52-6A1C8D5FA11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5">
            <a:extLst>
              <a:ext uri="{FF2B5EF4-FFF2-40B4-BE49-F238E27FC236}">
                <a16:creationId xmlns:a16="http://schemas.microsoft.com/office/drawing/2014/main" id="{AF1B384B-795B-482E-8F57-236E5BC1452B}"/>
              </a:ext>
            </a:extLst>
          </p:cNvPr>
          <p:cNvSpPr>
            <a:spLocks noGrp="1"/>
          </p:cNvSpPr>
          <p:nvPr>
            <p:ph type="title"/>
          </p:nvPr>
        </p:nvSpPr>
        <p:spPr>
          <a:xfrm>
            <a:off x="1118311" y="1344258"/>
            <a:ext cx="6074194" cy="2196944"/>
          </a:xfrm>
        </p:spPr>
        <p:txBody>
          <a:bodyPr>
            <a:noAutofit/>
          </a:bodyPr>
          <a:lstStyle/>
          <a:p>
            <a:r>
              <a:rPr lang="en-US" dirty="0"/>
              <a:t>Who is CIA?</a:t>
            </a:r>
          </a:p>
        </p:txBody>
      </p:sp>
      <p:sp>
        <p:nvSpPr>
          <p:cNvPr id="11" name="Rectangle 10">
            <a:extLst>
              <a:ext uri="{FF2B5EF4-FFF2-40B4-BE49-F238E27FC236}">
                <a16:creationId xmlns:a16="http://schemas.microsoft.com/office/drawing/2014/main" id="{ECFB1E8D-946E-4FEF-9A93-45FCD7C6FF37}"/>
              </a:ext>
            </a:extLst>
          </p:cNvPr>
          <p:cNvSpPr/>
          <p:nvPr/>
        </p:nvSpPr>
        <p:spPr>
          <a:xfrm>
            <a:off x="1118311" y="3117134"/>
            <a:ext cx="3984949" cy="2038507"/>
          </a:xfrm>
          <a:prstGeom prst="rect">
            <a:avLst/>
          </a:prstGeom>
        </p:spPr>
        <p:txBody>
          <a:bodyPr wrap="square">
            <a:spAutoFit/>
          </a:bodyPr>
          <a:lstStyle/>
          <a:p>
            <a:pPr>
              <a:lnSpc>
                <a:spcPct val="150000"/>
              </a:lnSpc>
              <a:spcBef>
                <a:spcPct val="20000"/>
              </a:spcBef>
            </a:pPr>
            <a:r>
              <a:rPr lang="en-US" sz="1400" dirty="0">
                <a:latin typeface="Roboto" panose="02000000000000000000" pitchFamily="2" charset="0"/>
                <a:ea typeface="Roboto" panose="02000000000000000000" pitchFamily="2" charset="0"/>
              </a:rPr>
              <a:t>Collectors Insurance Agency, Inc. (CIA) is a wholly owned subsidiary of ACA International. </a:t>
            </a:r>
          </a:p>
          <a:p>
            <a:pPr>
              <a:lnSpc>
                <a:spcPct val="150000"/>
              </a:lnSpc>
              <a:spcBef>
                <a:spcPct val="20000"/>
              </a:spcBef>
            </a:pPr>
            <a:r>
              <a:rPr lang="en-US" sz="1400" dirty="0">
                <a:latin typeface="Roboto" panose="02000000000000000000" pitchFamily="2" charset="0"/>
                <a:ea typeface="Roboto" panose="02000000000000000000" pitchFamily="2" charset="0"/>
              </a:rPr>
              <a:t>CIA is a nationally licensed insurance agency providing commercial insurance, surety bonds and licensing services tailored to the accounts receivables management industry.</a:t>
            </a:r>
            <a:endParaRPr lang="en-US" sz="1200" dirty="0">
              <a:latin typeface="Roboto" panose="02000000000000000000" pitchFamily="2" charset="0"/>
              <a:ea typeface="Roboto" panose="02000000000000000000" pitchFamily="2" charset="0"/>
            </a:endParaRPr>
          </a:p>
        </p:txBody>
      </p:sp>
      <p:pic>
        <p:nvPicPr>
          <p:cNvPr id="12" name="Picture 11" descr="A blue and black logo&#10;&#10;Description automatically generated">
            <a:extLst>
              <a:ext uri="{FF2B5EF4-FFF2-40B4-BE49-F238E27FC236}">
                <a16:creationId xmlns:a16="http://schemas.microsoft.com/office/drawing/2014/main" id="{3A5F841D-F20C-A4A0-FA88-0FDA9D4C27C2}"/>
              </a:ext>
            </a:extLst>
          </p:cNvPr>
          <p:cNvPicPr>
            <a:picLocks noChangeAspect="1"/>
          </p:cNvPicPr>
          <p:nvPr/>
        </p:nvPicPr>
        <p:blipFill>
          <a:blip r:embed="rId4"/>
          <a:stretch>
            <a:fillRect/>
          </a:stretch>
        </p:blipFill>
        <p:spPr>
          <a:xfrm>
            <a:off x="5878644" y="2352810"/>
            <a:ext cx="1786912" cy="1737275"/>
          </a:xfrm>
          <a:prstGeom prst="rect">
            <a:avLst/>
          </a:prstGeom>
        </p:spPr>
      </p:pic>
    </p:spTree>
    <p:extLst>
      <p:ext uri="{BB962C8B-B14F-4D97-AF65-F5344CB8AC3E}">
        <p14:creationId xmlns:p14="http://schemas.microsoft.com/office/powerpoint/2010/main" val="3392739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with low confidence">
            <a:extLst>
              <a:ext uri="{FF2B5EF4-FFF2-40B4-BE49-F238E27FC236}">
                <a16:creationId xmlns:a16="http://schemas.microsoft.com/office/drawing/2014/main" id="{8E780C2F-7EE0-912E-8E52-6A1C8D5FA11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5">
            <a:extLst>
              <a:ext uri="{FF2B5EF4-FFF2-40B4-BE49-F238E27FC236}">
                <a16:creationId xmlns:a16="http://schemas.microsoft.com/office/drawing/2014/main" id="{AF1B384B-795B-482E-8F57-236E5BC1452B}"/>
              </a:ext>
            </a:extLst>
          </p:cNvPr>
          <p:cNvSpPr>
            <a:spLocks noGrp="1"/>
          </p:cNvSpPr>
          <p:nvPr>
            <p:ph type="title"/>
          </p:nvPr>
        </p:nvSpPr>
        <p:spPr>
          <a:xfrm>
            <a:off x="1118311" y="1344258"/>
            <a:ext cx="6074194" cy="2196944"/>
          </a:xfrm>
        </p:spPr>
        <p:txBody>
          <a:bodyPr>
            <a:noAutofit/>
          </a:bodyPr>
          <a:lstStyle/>
          <a:p>
            <a:r>
              <a:rPr lang="en-US" dirty="0"/>
              <a:t>Who is Aon?</a:t>
            </a:r>
          </a:p>
        </p:txBody>
      </p:sp>
      <p:sp>
        <p:nvSpPr>
          <p:cNvPr id="11" name="Rectangle 10">
            <a:extLst>
              <a:ext uri="{FF2B5EF4-FFF2-40B4-BE49-F238E27FC236}">
                <a16:creationId xmlns:a16="http://schemas.microsoft.com/office/drawing/2014/main" id="{ECFB1E8D-946E-4FEF-9A93-45FCD7C6FF37}"/>
              </a:ext>
            </a:extLst>
          </p:cNvPr>
          <p:cNvSpPr/>
          <p:nvPr/>
        </p:nvSpPr>
        <p:spPr>
          <a:xfrm>
            <a:off x="1118311" y="3117134"/>
            <a:ext cx="3984949" cy="2038507"/>
          </a:xfrm>
          <a:prstGeom prst="rect">
            <a:avLst/>
          </a:prstGeom>
        </p:spPr>
        <p:txBody>
          <a:bodyPr wrap="square">
            <a:spAutoFit/>
          </a:bodyPr>
          <a:lstStyle/>
          <a:p>
            <a:pPr>
              <a:lnSpc>
                <a:spcPct val="150000"/>
              </a:lnSpc>
              <a:spcBef>
                <a:spcPct val="20000"/>
              </a:spcBef>
            </a:pPr>
            <a:r>
              <a:rPr lang="en-US" sz="1400" dirty="0">
                <a:latin typeface="Roboto" panose="02000000000000000000" pitchFamily="2" charset="0"/>
                <a:ea typeface="Roboto" panose="02000000000000000000" pitchFamily="2" charset="0"/>
              </a:rPr>
              <a:t>Aon Risk Services, the largest insurance broker globally, offers dedicated expert resources to provide CIA with program management services and access to the insurance markets. Aon’s daily interaction with CIA and its carriers brings ACA members vast coverage options.</a:t>
            </a:r>
            <a:endParaRPr lang="en-US" sz="1200" dirty="0">
              <a:latin typeface="Roboto" panose="02000000000000000000" pitchFamily="2" charset="0"/>
              <a:ea typeface="Roboto" panose="02000000000000000000" pitchFamily="2" charset="0"/>
            </a:endParaRPr>
          </a:p>
        </p:txBody>
      </p:sp>
      <p:pic>
        <p:nvPicPr>
          <p:cNvPr id="2" name="Picture 1" descr="A red text on a white background&#10;&#10;Description automatically generated">
            <a:extLst>
              <a:ext uri="{FF2B5EF4-FFF2-40B4-BE49-F238E27FC236}">
                <a16:creationId xmlns:a16="http://schemas.microsoft.com/office/drawing/2014/main" id="{2DDC504B-383C-C9D4-1C33-55F6B1D99A00}"/>
              </a:ext>
            </a:extLst>
          </p:cNvPr>
          <p:cNvPicPr>
            <a:picLocks noChangeAspect="1"/>
          </p:cNvPicPr>
          <p:nvPr/>
        </p:nvPicPr>
        <p:blipFill>
          <a:blip r:embed="rId4"/>
          <a:stretch>
            <a:fillRect/>
          </a:stretch>
        </p:blipFill>
        <p:spPr>
          <a:xfrm>
            <a:off x="5322031" y="2819775"/>
            <a:ext cx="2533185" cy="1528646"/>
          </a:xfrm>
          <a:prstGeom prst="rect">
            <a:avLst/>
          </a:prstGeom>
        </p:spPr>
      </p:pic>
    </p:spTree>
    <p:extLst>
      <p:ext uri="{BB962C8B-B14F-4D97-AF65-F5344CB8AC3E}">
        <p14:creationId xmlns:p14="http://schemas.microsoft.com/office/powerpoint/2010/main" val="3076913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with low confidence">
            <a:extLst>
              <a:ext uri="{FF2B5EF4-FFF2-40B4-BE49-F238E27FC236}">
                <a16:creationId xmlns:a16="http://schemas.microsoft.com/office/drawing/2014/main" id="{8E780C2F-7EE0-912E-8E52-6A1C8D5FA11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5">
            <a:extLst>
              <a:ext uri="{FF2B5EF4-FFF2-40B4-BE49-F238E27FC236}">
                <a16:creationId xmlns:a16="http://schemas.microsoft.com/office/drawing/2014/main" id="{AF1B384B-795B-482E-8F57-236E5BC1452B}"/>
              </a:ext>
            </a:extLst>
          </p:cNvPr>
          <p:cNvSpPr>
            <a:spLocks noGrp="1"/>
          </p:cNvSpPr>
          <p:nvPr>
            <p:ph type="title"/>
          </p:nvPr>
        </p:nvSpPr>
        <p:spPr>
          <a:xfrm>
            <a:off x="1118311" y="1344258"/>
            <a:ext cx="6074194" cy="2196944"/>
          </a:xfrm>
        </p:spPr>
        <p:txBody>
          <a:bodyPr>
            <a:noAutofit/>
          </a:bodyPr>
          <a:lstStyle/>
          <a:p>
            <a:r>
              <a:rPr lang="en-US" dirty="0"/>
              <a:t>Who is Axis?</a:t>
            </a:r>
          </a:p>
        </p:txBody>
      </p:sp>
      <p:sp>
        <p:nvSpPr>
          <p:cNvPr id="11" name="Rectangle 10">
            <a:extLst>
              <a:ext uri="{FF2B5EF4-FFF2-40B4-BE49-F238E27FC236}">
                <a16:creationId xmlns:a16="http://schemas.microsoft.com/office/drawing/2014/main" id="{ECFB1E8D-946E-4FEF-9A93-45FCD7C6FF37}"/>
              </a:ext>
            </a:extLst>
          </p:cNvPr>
          <p:cNvSpPr/>
          <p:nvPr/>
        </p:nvSpPr>
        <p:spPr>
          <a:xfrm>
            <a:off x="1118311" y="3117134"/>
            <a:ext cx="3984949" cy="2038507"/>
          </a:xfrm>
          <a:prstGeom prst="rect">
            <a:avLst/>
          </a:prstGeom>
        </p:spPr>
        <p:txBody>
          <a:bodyPr wrap="square">
            <a:spAutoFit/>
          </a:bodyPr>
          <a:lstStyle/>
          <a:p>
            <a:pPr>
              <a:lnSpc>
                <a:spcPct val="150000"/>
              </a:lnSpc>
              <a:spcBef>
                <a:spcPct val="20000"/>
              </a:spcBef>
            </a:pPr>
            <a:r>
              <a:rPr lang="en-US" sz="1400" dirty="0">
                <a:latin typeface="Roboto" panose="02000000000000000000" pitchFamily="2" charset="0"/>
                <a:ea typeface="Roboto" panose="02000000000000000000" pitchFamily="2" charset="0"/>
              </a:rPr>
              <a:t>Axis is an A-rated carrier (A.M. Best) providing insurance and reinsurance. Axis specializes in cyber insurance tailored to fit all business sizes. Access to the ACTM (Axis Cyber Technology &amp; MPL) Policy for the ARM industry is exclusive through CIA. </a:t>
            </a:r>
            <a:endParaRPr lang="en-US" sz="1200" dirty="0">
              <a:latin typeface="Roboto" panose="02000000000000000000" pitchFamily="2" charset="0"/>
              <a:ea typeface="Roboto" panose="02000000000000000000" pitchFamily="2" charset="0"/>
            </a:endParaRPr>
          </a:p>
        </p:txBody>
      </p:sp>
      <p:pic>
        <p:nvPicPr>
          <p:cNvPr id="5" name="Picture 4" descr="A close-up of a logo&#10;&#10;Description automatically generated">
            <a:extLst>
              <a:ext uri="{FF2B5EF4-FFF2-40B4-BE49-F238E27FC236}">
                <a16:creationId xmlns:a16="http://schemas.microsoft.com/office/drawing/2014/main" id="{DAC61ECF-54C4-A270-78BC-01E1E29269CA}"/>
              </a:ext>
            </a:extLst>
          </p:cNvPr>
          <p:cNvPicPr>
            <a:picLocks noChangeAspect="1"/>
          </p:cNvPicPr>
          <p:nvPr/>
        </p:nvPicPr>
        <p:blipFill>
          <a:blip r:embed="rId4"/>
          <a:stretch>
            <a:fillRect/>
          </a:stretch>
        </p:blipFill>
        <p:spPr>
          <a:xfrm>
            <a:off x="5437536" y="2331734"/>
            <a:ext cx="2588153" cy="1725435"/>
          </a:xfrm>
          <a:prstGeom prst="rect">
            <a:avLst/>
          </a:prstGeom>
        </p:spPr>
      </p:pic>
    </p:spTree>
    <p:extLst>
      <p:ext uri="{BB962C8B-B14F-4D97-AF65-F5344CB8AC3E}">
        <p14:creationId xmlns:p14="http://schemas.microsoft.com/office/powerpoint/2010/main" val="2713108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10;&#10;Description automatically generated with low confidence">
            <a:extLst>
              <a:ext uri="{FF2B5EF4-FFF2-40B4-BE49-F238E27FC236}">
                <a16:creationId xmlns:a16="http://schemas.microsoft.com/office/drawing/2014/main" id="{8E780C2F-7EE0-912E-8E52-6A1C8D5FA119}"/>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6" name="Title 5">
            <a:extLst>
              <a:ext uri="{FF2B5EF4-FFF2-40B4-BE49-F238E27FC236}">
                <a16:creationId xmlns:a16="http://schemas.microsoft.com/office/drawing/2014/main" id="{AF1B384B-795B-482E-8F57-236E5BC1452B}"/>
              </a:ext>
            </a:extLst>
          </p:cNvPr>
          <p:cNvSpPr>
            <a:spLocks noGrp="1"/>
          </p:cNvSpPr>
          <p:nvPr>
            <p:ph type="title"/>
          </p:nvPr>
        </p:nvSpPr>
        <p:spPr>
          <a:xfrm>
            <a:off x="877354" y="-321276"/>
            <a:ext cx="7580846" cy="2196944"/>
          </a:xfrm>
        </p:spPr>
        <p:txBody>
          <a:bodyPr>
            <a:noAutofit/>
          </a:bodyPr>
          <a:lstStyle/>
          <a:p>
            <a:r>
              <a:rPr lang="en-US" dirty="0"/>
              <a:t>Policy Coverage Details</a:t>
            </a:r>
          </a:p>
        </p:txBody>
      </p:sp>
      <p:sp>
        <p:nvSpPr>
          <p:cNvPr id="8" name="TextBox 7">
            <a:extLst>
              <a:ext uri="{FF2B5EF4-FFF2-40B4-BE49-F238E27FC236}">
                <a16:creationId xmlns:a16="http://schemas.microsoft.com/office/drawing/2014/main" id="{3A75247F-E90C-8075-F8C7-16E7A2E55301}"/>
              </a:ext>
            </a:extLst>
          </p:cNvPr>
          <p:cNvSpPr txBox="1"/>
          <p:nvPr/>
        </p:nvSpPr>
        <p:spPr>
          <a:xfrm>
            <a:off x="877353" y="5854148"/>
            <a:ext cx="7096125" cy="972446"/>
          </a:xfrm>
          <a:prstGeom prst="rect">
            <a:avLst/>
          </a:prstGeom>
          <a:noFill/>
        </p:spPr>
        <p:txBody>
          <a:bodyPr wrap="square" rtlCol="0">
            <a:spAutoFit/>
          </a:bodyPr>
          <a:lstStyle/>
          <a:p>
            <a:pPr marR="0" lvl="0">
              <a:lnSpc>
                <a:spcPct val="107000"/>
              </a:lnSpc>
              <a:spcBef>
                <a:spcPts val="0"/>
              </a:spcBef>
              <a:spcAft>
                <a:spcPts val="0"/>
              </a:spcAft>
            </a:pPr>
            <a:r>
              <a:rPr lang="en-US" sz="1200" dirty="0">
                <a:latin typeface="Roboto" panose="02000000000000000000" pitchFamily="2" charset="0"/>
                <a:ea typeface="Roboto" panose="02000000000000000000" pitchFamily="2" charset="0"/>
                <a:cs typeface="Roboto" panose="02000000000000000000" pitchFamily="2" charset="0"/>
              </a:rPr>
              <a:t>Note 1: Limits offered range between $250k and $5M (depending on revenues)</a:t>
            </a:r>
          </a:p>
          <a:p>
            <a:pPr marR="0" lvl="0">
              <a:lnSpc>
                <a:spcPct val="107000"/>
              </a:lnSpc>
              <a:spcBef>
                <a:spcPts val="0"/>
              </a:spcBef>
              <a:spcAft>
                <a:spcPts val="0"/>
              </a:spcAft>
            </a:pPr>
            <a:r>
              <a:rPr lang="en-US" sz="1200" dirty="0">
                <a:latin typeface="Roboto" panose="02000000000000000000" pitchFamily="2" charset="0"/>
                <a:ea typeface="Roboto" panose="02000000000000000000" pitchFamily="2" charset="0"/>
                <a:cs typeface="Roboto" panose="02000000000000000000" pitchFamily="2" charset="0"/>
              </a:rPr>
              <a:t>Note 2: </a:t>
            </a:r>
            <a:r>
              <a:rPr lang="en-US" sz="1200" dirty="0">
                <a:effectLst/>
                <a:latin typeface="Roboto" panose="02000000000000000000" pitchFamily="2" charset="0"/>
                <a:ea typeface="Roboto" panose="02000000000000000000" pitchFamily="2" charset="0"/>
                <a:cs typeface="Roboto" panose="02000000000000000000" pitchFamily="2" charset="0"/>
              </a:rPr>
              <a:t>Need additional coverages including higher limits? CIA can help!</a:t>
            </a:r>
          </a:p>
          <a:p>
            <a:pPr marR="0" lvl="0">
              <a:lnSpc>
                <a:spcPct val="107000"/>
              </a:lnSpc>
              <a:spcBef>
                <a:spcPts val="0"/>
              </a:spcBef>
              <a:spcAft>
                <a:spcPts val="800"/>
              </a:spcAft>
            </a:pPr>
            <a:r>
              <a:rPr lang="en-US" sz="1200" dirty="0">
                <a:latin typeface="Roboto" panose="02000000000000000000" pitchFamily="2" charset="0"/>
                <a:ea typeface="Roboto" panose="02000000000000000000" pitchFamily="2" charset="0"/>
                <a:cs typeface="Roboto" panose="02000000000000000000" pitchFamily="2" charset="0"/>
              </a:rPr>
              <a:t>Note 3: </a:t>
            </a:r>
            <a:r>
              <a:rPr lang="en-US" sz="1200" dirty="0">
                <a:effectLst/>
                <a:latin typeface="Roboto" panose="02000000000000000000" pitchFamily="2" charset="0"/>
                <a:ea typeface="Roboto" panose="02000000000000000000" pitchFamily="2" charset="0"/>
                <a:cs typeface="Roboto" panose="02000000000000000000" pitchFamily="2" charset="0"/>
              </a:rPr>
              <a:t>Social engineering coverage is offered through CIA’s QBE Crime policy. </a:t>
            </a:r>
          </a:p>
          <a:p>
            <a:endParaRPr lang="en-US" sz="1200" dirty="0">
              <a:latin typeface="Roboto" panose="02000000000000000000" pitchFamily="2" charset="0"/>
              <a:ea typeface="Roboto" panose="02000000000000000000" pitchFamily="2" charset="0"/>
              <a:cs typeface="Roboto" panose="02000000000000000000" pitchFamily="2" charset="0"/>
            </a:endParaRPr>
          </a:p>
        </p:txBody>
      </p:sp>
      <p:pic>
        <p:nvPicPr>
          <p:cNvPr id="4" name="Picture 3">
            <a:extLst>
              <a:ext uri="{FF2B5EF4-FFF2-40B4-BE49-F238E27FC236}">
                <a16:creationId xmlns:a16="http://schemas.microsoft.com/office/drawing/2014/main" id="{9708E5ED-999A-70A5-2181-C2007DFB2580}"/>
              </a:ext>
            </a:extLst>
          </p:cNvPr>
          <p:cNvPicPr>
            <a:picLocks noChangeAspect="1"/>
          </p:cNvPicPr>
          <p:nvPr/>
        </p:nvPicPr>
        <p:blipFill>
          <a:blip r:embed="rId4"/>
          <a:stretch>
            <a:fillRect/>
          </a:stretch>
        </p:blipFill>
        <p:spPr>
          <a:xfrm>
            <a:off x="877354" y="1164103"/>
            <a:ext cx="7096125" cy="4591050"/>
          </a:xfrm>
          <a:prstGeom prst="rect">
            <a:avLst/>
          </a:prstGeom>
        </p:spPr>
      </p:pic>
    </p:spTree>
    <p:extLst>
      <p:ext uri="{BB962C8B-B14F-4D97-AF65-F5344CB8AC3E}">
        <p14:creationId xmlns:p14="http://schemas.microsoft.com/office/powerpoint/2010/main" val="3030823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84547E0-5984-6648-96C7-083743C009BD}"/>
              </a:ext>
            </a:extLst>
          </p:cNvPr>
          <p:cNvPicPr>
            <a:picLocks noGrp="1" noChangeAspect="1"/>
          </p:cNvPicPr>
          <p:nvPr>
            <p:ph idx="1"/>
          </p:nvPr>
        </p:nvPicPr>
        <p:blipFill>
          <a:blip r:embed="rId2" cstate="print">
            <a:extLst>
              <a:ext uri="{28A0092B-C50C-407E-A947-70E740481C1C}">
                <a14:useLocalDpi xmlns:a14="http://schemas.microsoft.com/office/drawing/2010/main"/>
              </a:ext>
            </a:extLst>
          </a:blip>
          <a:srcRect/>
          <a:stretch/>
        </p:blipFill>
        <p:spPr>
          <a:xfrm>
            <a:off x="-2260" y="0"/>
            <a:ext cx="9146260" cy="6859695"/>
          </a:xfrm>
        </p:spPr>
      </p:pic>
      <p:sp>
        <p:nvSpPr>
          <p:cNvPr id="7" name="Google Shape;442;p36">
            <a:extLst>
              <a:ext uri="{FF2B5EF4-FFF2-40B4-BE49-F238E27FC236}">
                <a16:creationId xmlns:a16="http://schemas.microsoft.com/office/drawing/2014/main" id="{40048378-FB06-E341-85AB-CDABB5E21F72}"/>
              </a:ext>
            </a:extLst>
          </p:cNvPr>
          <p:cNvSpPr txBox="1">
            <a:spLocks/>
          </p:cNvSpPr>
          <p:nvPr/>
        </p:nvSpPr>
        <p:spPr>
          <a:xfrm>
            <a:off x="0" y="1350320"/>
            <a:ext cx="7070372" cy="1159800"/>
          </a:xfrm>
          <a:prstGeom prst="rect">
            <a:avLst/>
          </a:prstGeom>
        </p:spPr>
        <p:txBody>
          <a:bodyPr spcFirstLastPara="1" vert="horz" wrap="square" lIns="91425" tIns="91425" rIns="91425" bIns="91425" rtlCol="0" anchor="b" anchorCtr="0">
            <a:noAutofit/>
          </a:bodyPr>
          <a:lstStyle>
            <a:lvl1pPr algn="l" defTabSz="457200" rtl="0" eaLnBrk="1" latinLnBrk="0" hangingPunct="1">
              <a:spcBef>
                <a:spcPct val="0"/>
              </a:spcBef>
              <a:buNone/>
              <a:defRPr sz="4400" kern="1200">
                <a:solidFill>
                  <a:srgbClr val="007096"/>
                </a:solidFill>
                <a:latin typeface="+mj-lt"/>
                <a:ea typeface="+mj-ea"/>
                <a:cs typeface="+mj-cs"/>
              </a:defRPr>
            </a:lvl1pPr>
          </a:lstStyle>
          <a:p>
            <a:pPr algn="ctr">
              <a:spcBef>
                <a:spcPts val="0"/>
              </a:spcBef>
            </a:pPr>
            <a:r>
              <a:rPr lang="en-US" sz="8000" dirty="0"/>
              <a:t>Thanks!</a:t>
            </a:r>
          </a:p>
        </p:txBody>
      </p:sp>
      <p:sp>
        <p:nvSpPr>
          <p:cNvPr id="8" name="Google Shape;443;p36">
            <a:extLst>
              <a:ext uri="{FF2B5EF4-FFF2-40B4-BE49-F238E27FC236}">
                <a16:creationId xmlns:a16="http://schemas.microsoft.com/office/drawing/2014/main" id="{355B8A47-CAF6-A442-AC71-813D2D34F50A}"/>
              </a:ext>
            </a:extLst>
          </p:cNvPr>
          <p:cNvSpPr txBox="1">
            <a:spLocks/>
          </p:cNvSpPr>
          <p:nvPr/>
        </p:nvSpPr>
        <p:spPr>
          <a:xfrm>
            <a:off x="-2259" y="2677268"/>
            <a:ext cx="7070372" cy="1778700"/>
          </a:xfrm>
          <a:prstGeom prst="rect">
            <a:avLst/>
          </a:prstGeom>
        </p:spPr>
        <p:txBody>
          <a:bodyPr spcFirstLastPara="1" vert="horz" wrap="square" lIns="91425" tIns="91425" rIns="91425" bIns="91425" rtlCol="0" anchor="t" anchorCtr="0">
            <a:noAutofit/>
          </a:bodyPr>
          <a:lstStyle>
            <a:lvl1pPr marL="342900" indent="-342900" algn="l" defTabSz="457200" rtl="0" eaLnBrk="1" latinLnBrk="0" hangingPunct="1">
              <a:spcBef>
                <a:spcPct val="20000"/>
              </a:spcBef>
              <a:buFont typeface="Arial"/>
              <a:buChar char="•"/>
              <a:defRPr sz="3200" kern="1200">
                <a:solidFill>
                  <a:srgbClr val="8C857B"/>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8C857B"/>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8C857B"/>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8C857B"/>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8C857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600"/>
              </a:spcBef>
              <a:buFont typeface="Arial"/>
              <a:buNone/>
            </a:pPr>
            <a:r>
              <a:rPr lang="en-US" sz="2800" b="1" dirty="0">
                <a:solidFill>
                  <a:schemeClr val="tx1"/>
                </a:solidFill>
                <a:latin typeface="Poppins"/>
                <a:ea typeface="Poppins"/>
                <a:cs typeface="Poppins"/>
                <a:sym typeface="Poppins"/>
              </a:rPr>
              <a:t>For more information, </a:t>
            </a:r>
            <a:br>
              <a:rPr lang="en-US" sz="2800" b="1" dirty="0">
                <a:solidFill>
                  <a:schemeClr val="tx1"/>
                </a:solidFill>
                <a:latin typeface="Poppins"/>
                <a:ea typeface="Poppins"/>
                <a:cs typeface="Poppins"/>
                <a:sym typeface="Poppins"/>
              </a:rPr>
            </a:br>
            <a:r>
              <a:rPr lang="en-US" sz="2800" b="1" dirty="0">
                <a:solidFill>
                  <a:schemeClr val="tx1"/>
                </a:solidFill>
                <a:latin typeface="Poppins"/>
                <a:ea typeface="Poppins"/>
                <a:cs typeface="Poppins"/>
                <a:sym typeface="Poppins"/>
              </a:rPr>
              <a:t>contact CIA:</a:t>
            </a:r>
            <a:endParaRPr lang="en-US" sz="2800" dirty="0">
              <a:solidFill>
                <a:schemeClr val="tx1"/>
              </a:solidFill>
            </a:endParaRPr>
          </a:p>
          <a:p>
            <a:pPr marL="0" indent="0" algn="ctr">
              <a:lnSpc>
                <a:spcPct val="150000"/>
              </a:lnSpc>
              <a:spcBef>
                <a:spcPts val="600"/>
              </a:spcBef>
              <a:buClr>
                <a:schemeClr val="dk1"/>
              </a:buClr>
              <a:buSzPts val="1100"/>
              <a:buFont typeface="Arial"/>
              <a:buNone/>
            </a:pPr>
            <a:r>
              <a:rPr lang="en-US" sz="2400" dirty="0" err="1">
                <a:solidFill>
                  <a:schemeClr val="tx1"/>
                </a:solidFill>
              </a:rPr>
              <a:t>www.acainternational.org</a:t>
            </a:r>
            <a:endParaRPr lang="en-US" sz="2400" dirty="0">
              <a:solidFill>
                <a:schemeClr val="tx1"/>
              </a:solidFill>
            </a:endParaRPr>
          </a:p>
          <a:p>
            <a:pPr marL="0" indent="0" algn="ctr">
              <a:lnSpc>
                <a:spcPct val="150000"/>
              </a:lnSpc>
              <a:spcBef>
                <a:spcPts val="600"/>
              </a:spcBef>
              <a:buClr>
                <a:schemeClr val="dk1"/>
              </a:buClr>
              <a:buSzPts val="1100"/>
              <a:buFont typeface="Arial"/>
              <a:buNone/>
            </a:pPr>
            <a:r>
              <a:rPr lang="en-US" sz="2400" dirty="0" err="1">
                <a:solidFill>
                  <a:schemeClr val="tx1"/>
                </a:solidFill>
              </a:rPr>
              <a:t>collectorsinsurance@acainternational.org</a:t>
            </a:r>
            <a:endParaRPr lang="en-US" sz="2400" dirty="0">
              <a:solidFill>
                <a:schemeClr val="tx1"/>
              </a:solidFill>
            </a:endParaRPr>
          </a:p>
          <a:p>
            <a:pPr marL="0" indent="0" algn="ctr">
              <a:lnSpc>
                <a:spcPct val="150000"/>
              </a:lnSpc>
              <a:spcBef>
                <a:spcPts val="600"/>
              </a:spcBef>
              <a:buClr>
                <a:schemeClr val="dk1"/>
              </a:buClr>
              <a:buSzPts val="1100"/>
              <a:buFont typeface="Arial"/>
              <a:buNone/>
            </a:pPr>
            <a:r>
              <a:rPr lang="en-US" sz="2400" dirty="0">
                <a:solidFill>
                  <a:schemeClr val="tx1"/>
                </a:solidFill>
              </a:rPr>
              <a:t>(952) 928-8000, #4</a:t>
            </a:r>
          </a:p>
          <a:p>
            <a:pPr marL="0" indent="0" algn="ctr">
              <a:spcBef>
                <a:spcPts val="600"/>
              </a:spcBef>
              <a:buClr>
                <a:schemeClr val="dk1"/>
              </a:buClr>
              <a:buSzPts val="1100"/>
              <a:buFont typeface="Arial"/>
              <a:buNone/>
            </a:pPr>
            <a:endParaRPr lang="en-US" dirty="0">
              <a:solidFill>
                <a:schemeClr val="tx1"/>
              </a:solidFill>
            </a:endParaRPr>
          </a:p>
        </p:txBody>
      </p:sp>
    </p:spTree>
    <p:extLst>
      <p:ext uri="{BB962C8B-B14F-4D97-AF65-F5344CB8AC3E}">
        <p14:creationId xmlns:p14="http://schemas.microsoft.com/office/powerpoint/2010/main" val="24022161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23DEBC020F7A548B0CEBDA1B8D129EE" ma:contentTypeVersion="12" ma:contentTypeDescription="Create a new document." ma:contentTypeScope="" ma:versionID="539aabc6ed28cc68162130a93d099b34">
  <xsd:schema xmlns:xsd="http://www.w3.org/2001/XMLSchema" xmlns:xs="http://www.w3.org/2001/XMLSchema" xmlns:p="http://schemas.microsoft.com/office/2006/metadata/properties" xmlns:ns3="e066c808-b1de-4766-a0a9-cfbae3c4ac52" xmlns:ns4="f5765f19-5ee5-45da-b193-6b615dcd7c63" targetNamespace="http://schemas.microsoft.com/office/2006/metadata/properties" ma:root="true" ma:fieldsID="b051a13305f07be24ff3860ddafc2262" ns3:_="" ns4:_="">
    <xsd:import namespace="e066c808-b1de-4766-a0a9-cfbae3c4ac52"/>
    <xsd:import namespace="f5765f19-5ee5-45da-b193-6b615dcd7c6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66c808-b1de-4766-a0a9-cfbae3c4ac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5765f19-5ee5-45da-b193-6b615dcd7c63"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89F3A8-52D2-4B4C-AA5F-2DED35CA04D5}">
  <ds:schemaRefs>
    <ds:schemaRef ds:uri="http://schemas.microsoft.com/sharepoint/v3/contenttype/forms"/>
  </ds:schemaRefs>
</ds:datastoreItem>
</file>

<file path=customXml/itemProps2.xml><?xml version="1.0" encoding="utf-8"?>
<ds:datastoreItem xmlns:ds="http://schemas.openxmlformats.org/officeDocument/2006/customXml" ds:itemID="{FD4413CF-2516-42B9-AAD3-49A959E1CEC3}">
  <ds:schemaRefs>
    <ds:schemaRef ds:uri="http://schemas.microsoft.com/office/2006/documentManagement/types"/>
    <ds:schemaRef ds:uri="http://schemas.microsoft.com/office/2006/metadata/properties"/>
    <ds:schemaRef ds:uri="http://schemas.microsoft.com/office/infopath/2007/PartnerControls"/>
    <ds:schemaRef ds:uri="e066c808-b1de-4766-a0a9-cfbae3c4ac52"/>
    <ds:schemaRef ds:uri="http://purl.org/dc/elements/1.1/"/>
    <ds:schemaRef ds:uri="http://schemas.openxmlformats.org/package/2006/metadata/core-properties"/>
    <ds:schemaRef ds:uri="http://purl.org/dc/dcmitype/"/>
    <ds:schemaRef ds:uri="f5765f19-5ee5-45da-b193-6b615dcd7c63"/>
    <ds:schemaRef ds:uri="http://www.w3.org/XML/1998/namespace"/>
    <ds:schemaRef ds:uri="http://purl.org/dc/terms/"/>
  </ds:schemaRefs>
</ds:datastoreItem>
</file>

<file path=customXml/itemProps3.xml><?xml version="1.0" encoding="utf-8"?>
<ds:datastoreItem xmlns:ds="http://schemas.openxmlformats.org/officeDocument/2006/customXml" ds:itemID="{B73B4470-1B31-4395-BA8D-072ACFF574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66c808-b1de-4766-a0a9-cfbae3c4ac52"/>
    <ds:schemaRef ds:uri="f5765f19-5ee5-45da-b193-6b615dcd7c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81597</TotalTime>
  <Words>235</Words>
  <Application>Microsoft Office PowerPoint</Application>
  <PresentationFormat>On-screen Show (4:3)</PresentationFormat>
  <Paragraphs>21</Paragraphs>
  <Slides>6</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Fira Sans Extra Condensed</vt:lpstr>
      <vt:lpstr>Poppins</vt:lpstr>
      <vt:lpstr>Roboto</vt:lpstr>
      <vt:lpstr>Office Theme</vt:lpstr>
      <vt:lpstr>Collectors Insurance Agency, Inc.  Cyber Insurance </vt:lpstr>
      <vt:lpstr>Who is CIA?</vt:lpstr>
      <vt:lpstr>Who is Aon?</vt:lpstr>
      <vt:lpstr>Who is Axis?</vt:lpstr>
      <vt:lpstr>Policy Coverage Details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Grantor Consortium</dc:title>
  <dc:creator>Anne Rosso</dc:creator>
  <cp:lastModifiedBy>Kristina Warmka</cp:lastModifiedBy>
  <cp:revision>906</cp:revision>
  <dcterms:created xsi:type="dcterms:W3CDTF">2020-09-02T01:32:35Z</dcterms:created>
  <dcterms:modified xsi:type="dcterms:W3CDTF">2023-10-31T15:10:18Z</dcterms:modified>
</cp:coreProperties>
</file>